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81" r:id="rId4"/>
    <p:sldId id="267" r:id="rId5"/>
    <p:sldId id="282" r:id="rId6"/>
    <p:sldId id="283" r:id="rId7"/>
    <p:sldId id="284" r:id="rId8"/>
    <p:sldId id="285" r:id="rId9"/>
    <p:sldId id="286" r:id="rId10"/>
    <p:sldId id="261" r:id="rId11"/>
    <p:sldId id="260" r:id="rId12"/>
    <p:sldId id="262" r:id="rId13"/>
    <p:sldId id="287" r:id="rId14"/>
    <p:sldId id="274" r:id="rId15"/>
    <p:sldId id="275" r:id="rId16"/>
    <p:sldId id="273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C4906-65DF-4008-B362-CB39EF4C785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011BE-D94D-48A4-A2AC-9972B7F616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C4906-65DF-4008-B362-CB39EF4C785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011BE-D94D-48A4-A2AC-9972B7F61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C4906-65DF-4008-B362-CB39EF4C785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011BE-D94D-48A4-A2AC-9972B7F61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 lIns="113504" tIns="56752" rIns="113504" bIns="56752"/>
          <a:lstStyle>
            <a:lvl1pPr>
              <a:defRPr/>
            </a:lvl1pPr>
          </a:lstStyle>
          <a:p>
            <a:pPr>
              <a:defRPr/>
            </a:pPr>
            <a:fld id="{54500AFA-1723-4ED7-8CA0-BF5771A48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9708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C4906-65DF-4008-B362-CB39EF4C785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011BE-D94D-48A4-A2AC-9972B7F61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C4906-65DF-4008-B362-CB39EF4C785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011BE-D94D-48A4-A2AC-9972B7F616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C4906-65DF-4008-B362-CB39EF4C785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011BE-D94D-48A4-A2AC-9972B7F61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C4906-65DF-4008-B362-CB39EF4C785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011BE-D94D-48A4-A2AC-9972B7F61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C4906-65DF-4008-B362-CB39EF4C785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011BE-D94D-48A4-A2AC-9972B7F61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C4906-65DF-4008-B362-CB39EF4C785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011BE-D94D-48A4-A2AC-9972B7F616C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C4906-65DF-4008-B362-CB39EF4C785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011BE-D94D-48A4-A2AC-9972B7F61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C4906-65DF-4008-B362-CB39EF4C785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011BE-D94D-48A4-A2AC-9972B7F616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12C4906-65DF-4008-B362-CB39EF4C785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37011BE-D94D-48A4-A2AC-9972B7F616C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554" y="726510"/>
            <a:ext cx="9875520" cy="35323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проект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«</a:t>
            </a:r>
            <a:r>
              <a:rPr lang="ru-RU" dirty="0">
                <a:effectLst/>
              </a:rPr>
              <a:t>Метапредметное обучение детей школьного возраста по мультинаправленной дополнительной общеобразовательной программе  в системе дополнительного образования»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166" y="5105400"/>
            <a:ext cx="9875520" cy="1752600"/>
          </a:xfrm>
        </p:spPr>
        <p:txBody>
          <a:bodyPr/>
          <a:lstStyle/>
          <a:p>
            <a:pPr algn="ctr"/>
            <a:r>
              <a:rPr lang="ru-RU" dirty="0" smtClean="0"/>
              <a:t>Начало  </a:t>
            </a:r>
            <a:r>
              <a:rPr lang="ru-RU" dirty="0" smtClean="0"/>
              <a:t>реализации </a:t>
            </a:r>
            <a:r>
              <a:rPr lang="ru-RU" dirty="0" smtClean="0"/>
              <a:t> проекта </a:t>
            </a:r>
            <a:r>
              <a:rPr lang="ru-RU" dirty="0" smtClean="0"/>
              <a:t>– 2014 год</a:t>
            </a:r>
          </a:p>
          <a:p>
            <a:pPr algn="ctr"/>
            <a:r>
              <a:rPr lang="ru-RU" dirty="0" smtClean="0"/>
              <a:t>г. Уфа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94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723" y="170331"/>
            <a:ext cx="10083452" cy="68143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Программа «Гениальная Россия»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66" y="1681263"/>
            <a:ext cx="4297010" cy="488611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277655"/>
            <a:ext cx="5728570" cy="5035463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3891A7"/>
              </a:buClr>
            </a:pPr>
            <a:r>
              <a:rPr lang="ru-RU" sz="2400" dirty="0">
                <a:solidFill>
                  <a:prstClr val="black"/>
                </a:solidFill>
              </a:rPr>
              <a:t>В основе программы «Гениальная Россия» лежат исследования природы проявления феноменальных способностей, проведенные в НИИ мозга человека и ряде других научных учреждений России (более 120).</a:t>
            </a:r>
          </a:p>
          <a:p>
            <a:pPr lvl="0" algn="just">
              <a:buClr>
                <a:srgbClr val="3891A7"/>
              </a:buClr>
            </a:pPr>
            <a:r>
              <a:rPr lang="ru-RU" sz="2400" dirty="0">
                <a:solidFill>
                  <a:prstClr val="black"/>
                </a:solidFill>
              </a:rPr>
              <a:t>Результаты данных исследований дали научное обоснование направлению обучения, ориентированному на гармоничное развитие обоих полушарий головного мозга человека – путем выполнения учебных действий, активизирующих и правое, и левое полушария.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6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0048" y="505676"/>
            <a:ext cx="8237951" cy="42999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Практические приложения программы «Гениальная Россия»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66170" y="1064712"/>
            <a:ext cx="10019430" cy="527345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 целью развития мозга (ума) рекомендовано посвящать свое время практике таких занятий как:</a:t>
            </a:r>
            <a:br>
              <a:rPr lang="ru-RU" dirty="0"/>
            </a:br>
            <a:r>
              <a:rPr lang="ru-RU" b="1" dirty="0"/>
              <a:t>1) Чтение хорошей классической и современной литературы.</a:t>
            </a:r>
            <a:br>
              <a:rPr lang="ru-RU" b="1" dirty="0"/>
            </a:br>
            <a:r>
              <a:rPr lang="ru-RU" b="1" dirty="0"/>
              <a:t>2) Просмотр классики кинематографа, посещение театра.</a:t>
            </a:r>
            <a:br>
              <a:rPr lang="ru-RU" b="1" dirty="0"/>
            </a:br>
            <a:r>
              <a:rPr lang="ru-RU" b="1" dirty="0"/>
              <a:t>3) Искусства - практиковать самому и разбираться в творчестве других.</a:t>
            </a:r>
            <a:br>
              <a:rPr lang="ru-RU" b="1" dirty="0"/>
            </a:br>
            <a:r>
              <a:rPr lang="ru-RU" i="1" dirty="0"/>
              <a:t>a)  рисование, лепка и резка</a:t>
            </a:r>
            <a:br>
              <a:rPr lang="ru-RU" i="1" dirty="0"/>
            </a:br>
            <a:r>
              <a:rPr lang="ru-RU" i="1" dirty="0"/>
              <a:t>b)  игра на музыкальных инструментах</a:t>
            </a:r>
            <a:br>
              <a:rPr lang="ru-RU" i="1" dirty="0"/>
            </a:br>
            <a:r>
              <a:rPr lang="ru-RU" i="1" dirty="0"/>
              <a:t>c) сочинение музыки, съемка любительского видео</a:t>
            </a:r>
            <a:br>
              <a:rPr lang="ru-RU" i="1" dirty="0"/>
            </a:br>
            <a:r>
              <a:rPr lang="ru-RU" i="1" dirty="0"/>
              <a:t>d) фотография</a:t>
            </a:r>
            <a:br>
              <a:rPr lang="ru-RU" i="1" dirty="0"/>
            </a:br>
            <a:r>
              <a:rPr lang="ru-RU" i="1" dirty="0"/>
              <a:t>e) литературное творчество</a:t>
            </a:r>
            <a:br>
              <a:rPr lang="ru-RU" i="1" dirty="0"/>
            </a:br>
            <a:r>
              <a:rPr lang="ru-RU" i="1" dirty="0"/>
              <a:t>f) актерское мастерство</a:t>
            </a:r>
            <a:br>
              <a:rPr lang="ru-RU" i="1" dirty="0"/>
            </a:br>
            <a:r>
              <a:rPr lang="ru-RU" b="1" dirty="0"/>
              <a:t>4) Комбинационные игры.</a:t>
            </a:r>
            <a:br>
              <a:rPr lang="ru-RU" b="1" dirty="0"/>
            </a:br>
            <a:r>
              <a:rPr lang="ru-RU" i="1" dirty="0"/>
              <a:t>a) шахматы, игра </a:t>
            </a:r>
            <a:r>
              <a:rPr lang="ru-RU" i="1" dirty="0" err="1"/>
              <a:t>го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b) компьютерные стратегии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5) Чтение научно-популярной литературы.</a:t>
            </a:r>
            <a:br>
              <a:rPr lang="ru-RU" b="1" dirty="0"/>
            </a:br>
            <a:r>
              <a:rPr lang="ru-RU" b="1" dirty="0"/>
              <a:t>6) Любительское занятие теоретической наукой по какому-либо, не связанному с профессиональной деятельностью, направлению.</a:t>
            </a:r>
            <a:br>
              <a:rPr lang="ru-RU" b="1" dirty="0"/>
            </a:br>
            <a:r>
              <a:rPr lang="ru-RU" b="1" dirty="0"/>
              <a:t>7) Регулярное общение с умственно развитыми людьми.</a:t>
            </a:r>
            <a:br>
              <a:rPr lang="ru-RU" b="1" dirty="0"/>
            </a:br>
            <a:r>
              <a:rPr lang="ru-RU" b="1" dirty="0"/>
              <a:t>8) Пребывание на красивой природе.</a:t>
            </a:r>
            <a:br>
              <a:rPr lang="ru-RU" b="1" dirty="0"/>
            </a:br>
            <a:r>
              <a:rPr lang="ru-RU" b="1" dirty="0"/>
              <a:t>9) Повышение профессионального мастерства – посещение курсов и других форм обучения.</a:t>
            </a:r>
            <a:br>
              <a:rPr lang="ru-RU" b="1" dirty="0"/>
            </a:br>
            <a:r>
              <a:rPr lang="ru-RU" b="1" dirty="0"/>
              <a:t>10) Ведение общественной деятельности, преподавание.</a:t>
            </a:r>
          </a:p>
          <a:p>
            <a:r>
              <a:rPr lang="ru-RU" dirty="0"/>
              <a:t>Вот далеко не полный перечень социально признанных видов деятельности, которые способствуют развитию ума и улучшению навыков работы с информацией.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3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822" y="251461"/>
            <a:ext cx="10121030" cy="1289442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</a:rPr>
              <a:t>Практическое применение результатов исследований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42379" y="1989241"/>
            <a:ext cx="7323551" cy="4398682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 smtClean="0"/>
              <a:t>На основе научных предпосылок, Конюховым И.Н. разработаны метапредметные (объединяющие несколько учебных предметов) дополнительная общеобразовательная программа и модульная образовательная  программа внеурочной деятельности, имеющие единое название «Самоцветы России». В них предпринята попытка практического применения описанных научных результатов в педагогической практике. </a:t>
            </a:r>
            <a:endParaRPr lang="ru-RU" sz="2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52" y="1430009"/>
            <a:ext cx="3571558" cy="4956102"/>
          </a:xfrm>
          <a:ln w="158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7261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1895395" y="3192059"/>
            <a:ext cx="3127403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algn="just" hangingPunct="0">
              <a:buClr>
                <a:srgbClr val="4D1269"/>
              </a:buClr>
              <a:buSzPct val="125000"/>
              <a:defRPr sz="1400"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kern="0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endParaRPr sz="1700" kern="0" dirty="0">
              <a:solidFill>
                <a:schemeClr val="bg2">
                  <a:lumMod val="75000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197" name="Shape 100"/>
          <p:cNvSpPr>
            <a:spLocks noGrp="1"/>
          </p:cNvSpPr>
          <p:nvPr>
            <p:ph type="sldNum" sz="quarter" idx="10"/>
          </p:nvPr>
        </p:nvSpPr>
        <p:spPr>
          <a:xfrm>
            <a:off x="1047593" y="455160"/>
            <a:ext cx="207468" cy="355146"/>
          </a:xfrm>
          <a:noFill/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marL="922224" indent="-354701"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418806" indent="-283761"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986328" indent="-283761"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553851" indent="-283761"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3121373" indent="-283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3688895" indent="-283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4256418" indent="-283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4823940" indent="-283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eaLnBrk="1"/>
            <a:r>
              <a:rPr lang="ru-RU" smtClean="0">
                <a:solidFill>
                  <a:schemeClr val="bg1"/>
                </a:solidFill>
                <a:latin typeface="Journal Sans New"/>
                <a:ea typeface="Journal Sans New"/>
                <a:cs typeface="Journal Sans New"/>
              </a:rPr>
              <a:t>7</a:t>
            </a:r>
          </a:p>
        </p:txBody>
      </p:sp>
      <p:pic>
        <p:nvPicPr>
          <p:cNvPr id="8199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87" b="5705"/>
          <a:stretch/>
        </p:blipFill>
        <p:spPr bwMode="auto">
          <a:xfrm>
            <a:off x="2125014" y="1402437"/>
            <a:ext cx="9259909" cy="515290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7160" y="170674"/>
            <a:ext cx="89314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Модульное построение метапредметного учебного курса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3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экспертиза инновации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7" y="1346075"/>
            <a:ext cx="3113524" cy="2183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02" y="1386229"/>
            <a:ext cx="3049609" cy="2150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31" y="3859404"/>
            <a:ext cx="1983312" cy="2727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79" y="3772897"/>
            <a:ext cx="2062597" cy="29175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78" y="1346075"/>
            <a:ext cx="3012209" cy="21902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68" y="3796584"/>
            <a:ext cx="1951926" cy="28058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7" y="3860630"/>
            <a:ext cx="2028286" cy="278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обмен опытом, трансляция, научная деятельность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698295"/>
            <a:ext cx="1753512" cy="2411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04" y="1663700"/>
            <a:ext cx="1752957" cy="2480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37" y="1663700"/>
            <a:ext cx="1803821" cy="24807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04" y="4297177"/>
            <a:ext cx="2930721" cy="2072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50" y="1663700"/>
            <a:ext cx="1723840" cy="2438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6" y="1663700"/>
            <a:ext cx="1772498" cy="2438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90" y="1663700"/>
            <a:ext cx="1724535" cy="24383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33" y="4297177"/>
            <a:ext cx="2850606" cy="20727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04" y="4212429"/>
            <a:ext cx="2993798" cy="21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235" y="570852"/>
            <a:ext cx="99974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результаты участия учащихся деревни Подымалово Уфимского района  в конкурсных мероприятиях за 2014-2015 уч. год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940418"/>
              </p:ext>
            </p:extLst>
          </p:nvPr>
        </p:nvGraphicFramePr>
        <p:xfrm>
          <a:off x="521058" y="2160476"/>
          <a:ext cx="11404600" cy="4101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524"/>
                <a:gridCol w="4917201"/>
                <a:gridCol w="2121145"/>
                <a:gridCol w="202473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участия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направлений, номинаций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Общее количество участников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них призеров, победителей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Районный, городской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2: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декоративно-прикладное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техническое творчество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Республиканский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изобразительное искусство, компьютерная графика, техническое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творчество,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научно-техническое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7: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изобразительное искусство, декоративно-прикладное творчество, экология, компьютерная графика,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стенгазета, видео творчество,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техническое творчество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+ 1 коллективная работа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международный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3: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изобразительное искусство,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компьютерная графика,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техническое творчество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4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445" y="287517"/>
            <a:ext cx="99974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результаты участия учащихся </a:t>
            </a:r>
            <a:r>
              <a:rPr lang="ru-RU" sz="3600" dirty="0" smtClean="0"/>
              <a:t>объединения «Самоцветы России» ЦДТ </a:t>
            </a:r>
            <a:r>
              <a:rPr lang="ru-RU" sz="3600" dirty="0" smtClean="0"/>
              <a:t>«Парус» г.Уфы в конкурсных мероприятиях за 2015-2016 уч. год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928502"/>
              </p:ext>
            </p:extLst>
          </p:nvPr>
        </p:nvGraphicFramePr>
        <p:xfrm>
          <a:off x="658138" y="1850677"/>
          <a:ext cx="11404600" cy="441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524"/>
                <a:gridCol w="4917201"/>
                <a:gridCol w="2121145"/>
                <a:gridCol w="202473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участия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направлений, номинаций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Общее количество участников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них призеров, победителей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4: экология, компьютерная графика, туризм и краеведение, техническое творчество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+1 коллективная работа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Республиканский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техническое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творчество,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научно-техническое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+1 коллективная работа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6: изобразительное искусство, декоративно-прикладное творчество, экология, компьютерная графика,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научно -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техническое, техническое творчество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международный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7: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изобразительное искусство, декоративно-прикладное творчество, экология, театральное творчество, компьютерная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графика,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техническое творчество, научно- техническое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коллективные работы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797" y="274638"/>
            <a:ext cx="10507787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результаты участия учащихся </a:t>
            </a:r>
            <a:r>
              <a:rPr lang="ru-RU" sz="3600" dirty="0"/>
              <a:t>объединения «Самоцветы России</a:t>
            </a:r>
            <a:r>
              <a:rPr lang="ru-RU" sz="3600" dirty="0" smtClean="0"/>
              <a:t>» ЦДТ </a:t>
            </a:r>
            <a:r>
              <a:rPr lang="ru-RU" sz="3600" dirty="0"/>
              <a:t>«Парус» г</a:t>
            </a:r>
            <a:r>
              <a:rPr lang="ru-RU" sz="3600" dirty="0" smtClean="0"/>
              <a:t>. Уфы </a:t>
            </a:r>
            <a:br>
              <a:rPr lang="ru-RU" sz="3600" dirty="0" smtClean="0"/>
            </a:br>
            <a:r>
              <a:rPr lang="ru-RU" sz="3600" dirty="0" smtClean="0"/>
              <a:t>в конкурсных мероприятиях за 2016-2017 уч. год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412147"/>
              </p:ext>
            </p:extLst>
          </p:nvPr>
        </p:nvGraphicFramePr>
        <p:xfrm>
          <a:off x="839660" y="1840492"/>
          <a:ext cx="10659232" cy="4535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7972"/>
                <a:gridCol w="3973496"/>
                <a:gridCol w="2024478"/>
                <a:gridCol w="2063286"/>
              </a:tblGrid>
              <a:tr h="71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участия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направлений, номинаций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Общее количество участников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призеров, победителей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1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районный, городской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2: компьютерная графика, техническое творчество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 +1 коллективная работа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1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Республиканский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– техническое научно-техническое творчество,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театральное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+1 коллективная работа 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197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Всероссийский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5: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изобразительное искусство, декоративно-прикладное творчество, компьютерная графика,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научно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техническое, техническое творчество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19+1 коллективная работа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197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международный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4: изобразительное искусство, театральное творчество, компьютерная графика, техническое творчество, научно- техническое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+ 2 коллективные работы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567" y="403426"/>
            <a:ext cx="99974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результаты участия учащихся </a:t>
            </a:r>
            <a:r>
              <a:rPr lang="ru-RU" sz="3600" dirty="0"/>
              <a:t>объединения «Самоцветы России</a:t>
            </a:r>
            <a:r>
              <a:rPr lang="ru-RU" sz="3600" dirty="0" smtClean="0"/>
              <a:t>» ЦДТ </a:t>
            </a:r>
            <a:r>
              <a:rPr lang="ru-RU" sz="3600" dirty="0"/>
              <a:t>«Парус» г.Уфы в </a:t>
            </a:r>
            <a:r>
              <a:rPr lang="ru-RU" sz="3600" dirty="0" smtClean="0"/>
              <a:t>конкурсных мероприятиях за 2017-2018 уч. год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29012"/>
              </p:ext>
            </p:extLst>
          </p:nvPr>
        </p:nvGraphicFramePr>
        <p:xfrm>
          <a:off x="1058600" y="1956402"/>
          <a:ext cx="10659232" cy="4254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7972"/>
                <a:gridCol w="3973496"/>
                <a:gridCol w="2024478"/>
                <a:gridCol w="2063286"/>
              </a:tblGrid>
              <a:tr h="71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участия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направлений, номинаций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Общее количество участников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призеров, победителей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1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районный, городской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5: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компьютерная графика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шашки, шахматы, научно-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техническое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творчество, экология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48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Республиканский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техническое научно-техническое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творчество</a:t>
                      </a:r>
                      <a:endParaRPr lang="ru-RU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197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Всероссийский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6: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изобразительное искусство, декоративно-прикладное творчество, компьютерная графика,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видео  творчество, научно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техническое, техническое творчество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178+2 коллективных работы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r>
                        <a:rPr lang="ru-RU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+2 коллективных победы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2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международный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5: декоративно-прикладное творчество, компьютерная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графика,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литературное творчество, техническое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творчество, научно- техническое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4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75395" y="1545464"/>
            <a:ext cx="6509658" cy="412829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Конюхов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Игорь Николаевич – педагог дополнительного образования, методист 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МБОУ ДО «ЦДТ Парус»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г. Уфы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3D1B1B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3" t="13583" r="17340" b="13953"/>
          <a:stretch/>
        </p:blipFill>
        <p:spPr>
          <a:xfrm>
            <a:off x="1596980" y="905554"/>
            <a:ext cx="3593206" cy="4881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47008" y="643944"/>
            <a:ext cx="5203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Автор проекта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711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hape 100"/>
          <p:cNvSpPr>
            <a:spLocks noGrp="1"/>
          </p:cNvSpPr>
          <p:nvPr>
            <p:ph type="sldNum" sz="quarter" idx="10"/>
          </p:nvPr>
        </p:nvSpPr>
        <p:spPr>
          <a:xfrm>
            <a:off x="1068084" y="455160"/>
            <a:ext cx="186977" cy="355146"/>
          </a:xfrm>
          <a:noFill/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marL="922224" indent="-354701"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418806" indent="-283761"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986328" indent="-283761"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553851" indent="-283761"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3121373" indent="-283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3688895" indent="-283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4256418" indent="-283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4823940" indent="-283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eaLnBrk="1"/>
            <a:r>
              <a:rPr lang="ru-RU" smtClean="0">
                <a:solidFill>
                  <a:schemeClr val="bg1"/>
                </a:solidFill>
                <a:latin typeface="Journal Sans New"/>
                <a:ea typeface="Journal Sans New"/>
                <a:cs typeface="Journal Sans New"/>
              </a:rPr>
              <a:t>2</a:t>
            </a:r>
          </a:p>
        </p:txBody>
      </p:sp>
      <p:sp>
        <p:nvSpPr>
          <p:cNvPr id="3077" name="Shape 96"/>
          <p:cNvSpPr>
            <a:spLocks noChangeArrowheads="1"/>
          </p:cNvSpPr>
          <p:nvPr/>
        </p:nvSpPr>
        <p:spPr bwMode="auto">
          <a:xfrm>
            <a:off x="1877467" y="2461534"/>
            <a:ext cx="8437069" cy="2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765" hangingPunct="0">
              <a:lnSpc>
                <a:spcPct val="103000"/>
              </a:lnSpc>
              <a:buSzPct val="60000"/>
            </a:pPr>
            <a:endParaRPr lang="ru-RU" sz="1700">
              <a:solidFill>
                <a:srgbClr val="3E3E3E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3079" name="Прямоугольник 1"/>
          <p:cNvSpPr>
            <a:spLocks noChangeArrowheads="1"/>
          </p:cNvSpPr>
          <p:nvPr/>
        </p:nvSpPr>
        <p:spPr bwMode="auto">
          <a:xfrm>
            <a:off x="6526060" y="1011686"/>
            <a:ext cx="5179283" cy="491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504" tIns="56752" rIns="113504" bIns="56752">
            <a:spAutoFit/>
          </a:bodyPr>
          <a:lstStyle/>
          <a:p>
            <a:r>
              <a:rPr lang="ru-RU" sz="2400" b="1" dirty="0"/>
              <a:t>Агентством Стратегических Инициатив </a:t>
            </a:r>
            <a:r>
              <a:rPr lang="ru-RU" sz="2400" b="1" dirty="0" smtClean="0"/>
              <a:t>(АСИ) выдвинута </a:t>
            </a:r>
            <a:r>
              <a:rPr lang="ru-RU" sz="2400" b="1" dirty="0"/>
              <a:t>Национальная Технологическая </a:t>
            </a:r>
            <a:r>
              <a:rPr lang="ru-RU" sz="2400" b="1" dirty="0" smtClean="0"/>
              <a:t>Инициатива (НТИ), </a:t>
            </a:r>
            <a:r>
              <a:rPr lang="ru-RU" sz="2400" b="1" dirty="0"/>
              <a:t>которую Президент РФ В.В. Путин назвал приоритетом государственной политики. Цель НТИ - достижение Россией глобального технологического лидерства к 2035 году</a:t>
            </a:r>
            <a:r>
              <a:rPr lang="ru-RU" sz="2400" b="1" dirty="0" smtClean="0"/>
              <a:t>. Для определения направления реформирования системы образования страны, АСИ составлен </a:t>
            </a:r>
            <a:r>
              <a:rPr lang="ru-RU" sz="2400" b="1" dirty="0"/>
              <a:t>Атлас </a:t>
            </a:r>
            <a:r>
              <a:rPr lang="ru-RU" sz="2400" b="1" dirty="0" smtClean="0"/>
              <a:t>новых профессий</a:t>
            </a:r>
            <a:endParaRPr lang="ru-RU" sz="2400" b="1" dirty="0"/>
          </a:p>
        </p:txBody>
      </p:sp>
      <p:pic>
        <p:nvPicPr>
          <p:cNvPr id="308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2" b="20819"/>
          <a:stretch>
            <a:fillRect/>
          </a:stretch>
        </p:blipFill>
        <p:spPr bwMode="auto">
          <a:xfrm>
            <a:off x="2039578" y="890929"/>
            <a:ext cx="4233903" cy="170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2148"/>
          <a:stretch>
            <a:fillRect/>
          </a:stretch>
        </p:blipFill>
        <p:spPr bwMode="auto">
          <a:xfrm>
            <a:off x="1732216" y="3284985"/>
            <a:ext cx="4541265" cy="202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3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644" y="190954"/>
            <a:ext cx="9600156" cy="6581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Атлас новых профессий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9007" y="1152395"/>
            <a:ext cx="9619989" cy="5285983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ru-RU" sz="2200" dirty="0"/>
              <a:t>В</a:t>
            </a:r>
            <a:r>
              <a:rPr lang="ru-RU" sz="2200" dirty="0" smtClean="0"/>
              <a:t> </a:t>
            </a:r>
            <a:r>
              <a:rPr lang="ru-RU" sz="2200" dirty="0"/>
              <a:t>изданном Агентством стратегических инициатив и Московской школой управления </a:t>
            </a:r>
            <a:r>
              <a:rPr lang="ru-RU" sz="2200" dirty="0" err="1" smtClean="0"/>
              <a:t>Сколково</a:t>
            </a:r>
            <a:r>
              <a:rPr lang="ru-RU" sz="2200" dirty="0" smtClean="0"/>
              <a:t> </a:t>
            </a:r>
            <a:r>
              <a:rPr lang="ru-RU" sz="2200" dirty="0"/>
              <a:t>А</a:t>
            </a:r>
            <a:r>
              <a:rPr lang="ru-RU" sz="2200" dirty="0" smtClean="0"/>
              <a:t>тласе </a:t>
            </a:r>
            <a:r>
              <a:rPr lang="ru-RU" sz="2200" dirty="0"/>
              <a:t>новых </a:t>
            </a:r>
            <a:r>
              <a:rPr lang="ru-RU" sz="2200" dirty="0" smtClean="0"/>
              <a:t>профессий указано 11 </a:t>
            </a:r>
            <a:r>
              <a:rPr lang="ru-RU" sz="2200" dirty="0" err="1" smtClean="0"/>
              <a:t>надпрофессиональных</a:t>
            </a:r>
            <a:r>
              <a:rPr lang="ru-RU" sz="2200" dirty="0" smtClean="0"/>
              <a:t> навыков, </a:t>
            </a:r>
            <a:r>
              <a:rPr lang="ru-RU" sz="2200" dirty="0"/>
              <a:t>которые были отмечены работодателями как наиболее важные для работников будущего: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200" dirty="0" smtClean="0"/>
              <a:t>• </a:t>
            </a:r>
            <a:r>
              <a:rPr lang="ru-RU" sz="2200" dirty="0" err="1" smtClean="0"/>
              <a:t>Мультиязычность</a:t>
            </a:r>
            <a:r>
              <a:rPr lang="ru-RU" sz="2200" dirty="0" smtClean="0"/>
              <a:t> </a:t>
            </a:r>
            <a:r>
              <a:rPr lang="ru-RU" sz="2200" dirty="0"/>
              <a:t>и </a:t>
            </a:r>
            <a:r>
              <a:rPr lang="ru-RU" sz="2200" dirty="0" err="1" smtClean="0"/>
              <a:t>мультикультурность</a:t>
            </a:r>
            <a:r>
              <a:rPr lang="ru-RU" sz="2200" dirty="0" smtClean="0"/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200" dirty="0" smtClean="0"/>
              <a:t>• Навыки </a:t>
            </a:r>
            <a:r>
              <a:rPr lang="ru-RU" sz="2200" dirty="0"/>
              <a:t>межотраслевой </a:t>
            </a:r>
            <a:r>
              <a:rPr lang="ru-RU" sz="2200" dirty="0" smtClean="0"/>
              <a:t>коммуникации. </a:t>
            </a:r>
            <a:endParaRPr lang="ru-RU" sz="2200" dirty="0"/>
          </a:p>
          <a:p>
            <a:pPr marL="0" indent="0">
              <a:lnSpc>
                <a:spcPct val="70000"/>
              </a:lnSpc>
              <a:buNone/>
            </a:pPr>
            <a:r>
              <a:rPr lang="ru-RU" sz="2200" dirty="0" smtClean="0"/>
              <a:t>• </a:t>
            </a:r>
            <a:r>
              <a:rPr lang="ru-RU" sz="2200" dirty="0" err="1" smtClean="0"/>
              <a:t>Клиентоориентированность</a:t>
            </a:r>
            <a:r>
              <a:rPr lang="ru-RU" sz="2200" dirty="0"/>
              <a:t>, умение работать с запросами потребителя.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200" dirty="0" smtClean="0"/>
              <a:t>• Умение </a:t>
            </a:r>
            <a:r>
              <a:rPr lang="ru-RU" sz="2200" dirty="0"/>
              <a:t>управлять проектами и процессами.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200" dirty="0" smtClean="0"/>
              <a:t>• Работа </a:t>
            </a:r>
            <a:r>
              <a:rPr lang="ru-RU" sz="2200" dirty="0"/>
              <a:t>в режиме высокой неопределенности и быстрой смены условий задач </a:t>
            </a:r>
            <a:endParaRPr lang="ru-RU" sz="22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ru-RU" sz="2200" dirty="0" smtClean="0"/>
              <a:t>• Способность </a:t>
            </a:r>
            <a:r>
              <a:rPr lang="ru-RU" sz="2200" dirty="0"/>
              <a:t>к художественному творчеству, наличие развитого эстетического вкуса.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200" dirty="0" smtClean="0"/>
              <a:t>• Программирование </a:t>
            </a:r>
            <a:r>
              <a:rPr lang="ru-RU" sz="2200" dirty="0"/>
              <a:t>ИТ решений / Управление сложными автоматизированными комплексами / Работа с искусственным интеллектом.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200" dirty="0" smtClean="0"/>
              <a:t>• Умение </a:t>
            </a:r>
            <a:r>
              <a:rPr lang="ru-RU" sz="2200" dirty="0"/>
              <a:t>работать с коллективами, группами и отдельными людьми.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200" dirty="0" smtClean="0"/>
              <a:t>• Системное </a:t>
            </a:r>
            <a:r>
              <a:rPr lang="ru-RU" sz="2200" dirty="0"/>
              <a:t>мышление </a:t>
            </a:r>
            <a:endParaRPr lang="ru-RU" sz="22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ru-RU" sz="2200" dirty="0" smtClean="0"/>
              <a:t>• Бережливое производство.</a:t>
            </a:r>
            <a:endParaRPr lang="ru-RU" sz="2200" dirty="0"/>
          </a:p>
          <a:p>
            <a:pPr marL="0" indent="0">
              <a:lnSpc>
                <a:spcPct val="70000"/>
              </a:lnSpc>
              <a:buNone/>
            </a:pPr>
            <a:r>
              <a:rPr lang="ru-RU" sz="2200" dirty="0" smtClean="0"/>
              <a:t>• Экологическое </a:t>
            </a:r>
            <a:r>
              <a:rPr lang="ru-RU" sz="2200" dirty="0"/>
              <a:t>мышление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145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hape 101"/>
          <p:cNvSpPr>
            <a:spLocks noChangeArrowheads="1"/>
          </p:cNvSpPr>
          <p:nvPr/>
        </p:nvSpPr>
        <p:spPr bwMode="auto">
          <a:xfrm>
            <a:off x="1895397" y="1208315"/>
            <a:ext cx="2394857" cy="71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hangingPunct="0"/>
            <a:endParaRPr lang="ru-RU" sz="4500" b="1">
              <a:solidFill>
                <a:srgbClr val="595959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4100" name="Shape 102"/>
          <p:cNvSpPr>
            <a:spLocks noChangeArrowheads="1"/>
          </p:cNvSpPr>
          <p:nvPr/>
        </p:nvSpPr>
        <p:spPr bwMode="auto">
          <a:xfrm>
            <a:off x="2091847" y="439514"/>
            <a:ext cx="9476763" cy="229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hangingPunct="0">
              <a:lnSpc>
                <a:spcPct val="103000"/>
              </a:lnSpc>
            </a:pPr>
            <a:r>
              <a:rPr lang="ru-RU" sz="2500" dirty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	</a:t>
            </a:r>
            <a:r>
              <a:rPr lang="ru-RU" sz="2500" b="1" dirty="0" smtClean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К 2035 году в активный период жизни войдут нынешние школьники. </a:t>
            </a:r>
            <a:r>
              <a:rPr lang="ru-RU" sz="2400" b="1" dirty="0" smtClean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Значит</a:t>
            </a:r>
            <a:r>
              <a:rPr lang="ru-RU" sz="2400" b="1" dirty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, перед системой образования </a:t>
            </a:r>
            <a:r>
              <a:rPr lang="ru-RU" sz="2400" b="1" dirty="0" smtClean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стоит </a:t>
            </a:r>
            <a:r>
              <a:rPr lang="ru-RU" sz="2400" b="1" dirty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задача </a:t>
            </a:r>
            <a:r>
              <a:rPr lang="ru-RU" sz="2400" b="1" dirty="0" smtClean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массовой подготовки </a:t>
            </a:r>
            <a:r>
              <a:rPr lang="ru-RU" sz="2400" b="1" dirty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соответствующих специалистов, способных реализовать в жизнь </a:t>
            </a:r>
            <a:r>
              <a:rPr lang="ru-RU" sz="2400" b="1" dirty="0" smtClean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идею Национальной технологической инициативы. </a:t>
            </a:r>
            <a:r>
              <a:rPr lang="ru-RU" sz="2400" b="1" dirty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Стране нужны таланты! Причем много и в самых разных сферах! Своего рода </a:t>
            </a:r>
            <a:r>
              <a:rPr lang="ru-RU" sz="2400" b="1" dirty="0" smtClean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конвейер подготовки гениев</a:t>
            </a:r>
            <a:r>
              <a:rPr lang="ru-RU" sz="2400" b="1" dirty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!</a:t>
            </a:r>
          </a:p>
        </p:txBody>
      </p:sp>
      <p:sp>
        <p:nvSpPr>
          <p:cNvPr id="103" name="Shape 103"/>
          <p:cNvSpPr/>
          <p:nvPr/>
        </p:nvSpPr>
        <p:spPr>
          <a:xfrm>
            <a:off x="1895395" y="3192059"/>
            <a:ext cx="3127403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algn="just" hangingPunct="0">
              <a:buClr>
                <a:srgbClr val="4D1269"/>
              </a:buClr>
              <a:buSzPct val="125000"/>
              <a:defRPr sz="1400"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kern="0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endParaRPr sz="1700" kern="0" dirty="0">
              <a:solidFill>
                <a:schemeClr val="bg2">
                  <a:lumMod val="75000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103" name="Shape 100"/>
          <p:cNvSpPr>
            <a:spLocks noGrp="1"/>
          </p:cNvSpPr>
          <p:nvPr>
            <p:ph type="sldNum" sz="quarter" idx="10"/>
          </p:nvPr>
        </p:nvSpPr>
        <p:spPr>
          <a:xfrm>
            <a:off x="1047593" y="455160"/>
            <a:ext cx="207468" cy="355146"/>
          </a:xfrm>
          <a:noFill/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marL="922224" indent="-354701"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418806" indent="-283761"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986328" indent="-283761"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553851" indent="-283761"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3121373" indent="-283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3688895" indent="-283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4256418" indent="-283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4823940" indent="-283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eaLnBrk="1"/>
            <a:r>
              <a:rPr lang="ru-RU" smtClean="0">
                <a:solidFill>
                  <a:schemeClr val="bg1"/>
                </a:solidFill>
                <a:latin typeface="Journal Sans New"/>
                <a:ea typeface="Journal Sans New"/>
                <a:cs typeface="Journal Sans New"/>
              </a:rPr>
              <a:t>3</a:t>
            </a:r>
          </a:p>
        </p:txBody>
      </p:sp>
      <p:pic>
        <p:nvPicPr>
          <p:cNvPr id="410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152" y="3192059"/>
            <a:ext cx="7819784" cy="331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6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hape 101"/>
          <p:cNvSpPr>
            <a:spLocks noChangeArrowheads="1"/>
          </p:cNvSpPr>
          <p:nvPr/>
        </p:nvSpPr>
        <p:spPr bwMode="auto">
          <a:xfrm>
            <a:off x="1895397" y="1208315"/>
            <a:ext cx="2394857" cy="71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hangingPunct="0"/>
            <a:endParaRPr lang="ru-RU" sz="4500" b="1">
              <a:solidFill>
                <a:srgbClr val="595959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8196" name="Shape 102"/>
          <p:cNvSpPr>
            <a:spLocks noChangeArrowheads="1"/>
          </p:cNvSpPr>
          <p:nvPr/>
        </p:nvSpPr>
        <p:spPr bwMode="auto">
          <a:xfrm>
            <a:off x="6561167" y="949298"/>
            <a:ext cx="5101607" cy="52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hangingPunct="0">
              <a:lnSpc>
                <a:spcPct val="103000"/>
              </a:lnSpc>
            </a:pPr>
            <a:r>
              <a:rPr lang="ru-RU" sz="3000" b="1" dirty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Но! Дети всегда остаются детьми – просто добавить множество курсов, занятий в кружках для обучения огромному количеству компетенций не получится. Дети просто не выдержат этого. Нужны новые подходы к построению дополнительного образования</a:t>
            </a:r>
            <a:r>
              <a:rPr lang="ru-RU" sz="3000" b="1" dirty="0" smtClean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.</a:t>
            </a:r>
            <a:endParaRPr lang="ru-RU" sz="3000" b="1" dirty="0">
              <a:solidFill>
                <a:srgbClr val="3E3E3E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895395" y="3192059"/>
            <a:ext cx="3127403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algn="just" hangingPunct="0">
              <a:buClr>
                <a:srgbClr val="4D1269"/>
              </a:buClr>
              <a:buSzPct val="125000"/>
              <a:defRPr sz="1400"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kern="0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endParaRPr sz="1700" kern="0" dirty="0">
              <a:solidFill>
                <a:schemeClr val="bg2">
                  <a:lumMod val="75000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199" name="Shape 100"/>
          <p:cNvSpPr>
            <a:spLocks noGrp="1"/>
          </p:cNvSpPr>
          <p:nvPr>
            <p:ph type="sldNum" sz="quarter" idx="10"/>
          </p:nvPr>
        </p:nvSpPr>
        <p:spPr>
          <a:xfrm>
            <a:off x="1047593" y="455160"/>
            <a:ext cx="207468" cy="355146"/>
          </a:xfrm>
          <a:noFill/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marL="922224" indent="-354701"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418806" indent="-283761"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986328" indent="-283761"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553851" indent="-283761" eaLnBrk="0" hangingPunct="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3121373" indent="-283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3688895" indent="-283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4256418" indent="-283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4823940" indent="-283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eaLnBrk="1"/>
            <a:r>
              <a:rPr lang="ru-RU" smtClean="0">
                <a:solidFill>
                  <a:schemeClr val="bg1"/>
                </a:solidFill>
                <a:latin typeface="Journal Sans New"/>
                <a:ea typeface="Journal Sans New"/>
                <a:cs typeface="Journal Sans New"/>
              </a:rPr>
              <a:t>7</a:t>
            </a:r>
          </a:p>
        </p:txBody>
      </p:sp>
      <p:pic>
        <p:nvPicPr>
          <p:cNvPr id="820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20" y="808088"/>
            <a:ext cx="3993137" cy="238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89" y="4027034"/>
            <a:ext cx="3993137" cy="211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5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hape 101"/>
          <p:cNvSpPr>
            <a:spLocks noChangeArrowheads="1"/>
          </p:cNvSpPr>
          <p:nvPr/>
        </p:nvSpPr>
        <p:spPr bwMode="auto">
          <a:xfrm>
            <a:off x="1895395" y="414300"/>
            <a:ext cx="919013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hangingPunct="0"/>
            <a:r>
              <a:rPr lang="ru-RU" sz="4500" b="1" dirty="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научные предпосылки проекта</a:t>
            </a:r>
            <a:endParaRPr lang="ru-RU" sz="4500" b="1" dirty="0">
              <a:solidFill>
                <a:srgbClr val="595959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9220" name="Shape 102"/>
          <p:cNvSpPr>
            <a:spLocks noChangeArrowheads="1"/>
          </p:cNvSpPr>
          <p:nvPr/>
        </p:nvSpPr>
        <p:spPr bwMode="auto">
          <a:xfrm>
            <a:off x="6393117" y="2330905"/>
            <a:ext cx="4602737" cy="2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indent="15765" hangingPunct="0">
              <a:lnSpc>
                <a:spcPct val="103000"/>
              </a:lnSpc>
            </a:pPr>
            <a:endParaRPr lang="ru-RU" sz="1700">
              <a:solidFill>
                <a:srgbClr val="3E3E3E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895395" y="3192059"/>
            <a:ext cx="3127403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algn="just" hangingPunct="0">
              <a:buClr>
                <a:srgbClr val="4D1269"/>
              </a:buClr>
              <a:buSzPct val="125000"/>
              <a:defRPr sz="1400"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kern="0" dirty="0">
                <a:solidFill>
                  <a:srgbClr val="535353">
                    <a:lumMod val="75000"/>
                  </a:srgbClr>
                </a:solidFill>
                <a:latin typeface="Helvetica"/>
                <a:ea typeface="+mj-ea"/>
                <a:cs typeface="Helvetica"/>
                <a:sym typeface="Helvetica"/>
              </a:rPr>
              <a:t> </a:t>
            </a:r>
            <a:endParaRPr sz="1700" kern="0" dirty="0">
              <a:solidFill>
                <a:srgbClr val="535353">
                  <a:lumMod val="75000"/>
                </a:srgbClr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pic>
        <p:nvPicPr>
          <p:cNvPr id="9225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/>
          <a:stretch/>
        </p:blipFill>
        <p:spPr bwMode="auto">
          <a:xfrm>
            <a:off x="1479026" y="2008931"/>
            <a:ext cx="5258812" cy="327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Прямоугольник 6"/>
          <p:cNvSpPr>
            <a:spLocks noChangeArrowheads="1"/>
          </p:cNvSpPr>
          <p:nvPr/>
        </p:nvSpPr>
        <p:spPr bwMode="auto">
          <a:xfrm>
            <a:off x="6939419" y="1372126"/>
            <a:ext cx="4421688" cy="454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504" tIns="56752" rIns="113504" bIns="56752">
            <a:spAutoFit/>
          </a:bodyPr>
          <a:lstStyle/>
          <a:p>
            <a:r>
              <a:rPr lang="ru-RU" sz="2400" b="1" dirty="0"/>
              <a:t>ТРИЗ, разработанная Генрихом </a:t>
            </a:r>
            <a:r>
              <a:rPr lang="ru-RU" sz="2400" b="1" dirty="0" smtClean="0"/>
              <a:t>Сауловичем  </a:t>
            </a:r>
            <a:r>
              <a:rPr lang="ru-RU" sz="2400" b="1" dirty="0"/>
              <a:t>Альтшуллером и его коллегами, впервые опубликованная в 1956 году, </a:t>
            </a:r>
            <a:r>
              <a:rPr lang="ru-RU" sz="2400" b="1" dirty="0" smtClean="0"/>
              <a:t>основана на анализе опыта изобретательской деятельности в СССР и является хорошей практико-ориентированной методикой  развития  изобретательского мышления.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27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hape 101"/>
          <p:cNvSpPr>
            <a:spLocks noChangeArrowheads="1"/>
          </p:cNvSpPr>
          <p:nvPr/>
        </p:nvSpPr>
        <p:spPr bwMode="auto">
          <a:xfrm>
            <a:off x="1895397" y="1208315"/>
            <a:ext cx="2394857" cy="71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hangingPunct="0"/>
            <a:endParaRPr lang="ru-RU" sz="4500" b="1">
              <a:solidFill>
                <a:srgbClr val="595959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10244" name="Shape 102"/>
          <p:cNvSpPr>
            <a:spLocks noChangeArrowheads="1"/>
          </p:cNvSpPr>
          <p:nvPr/>
        </p:nvSpPr>
        <p:spPr bwMode="auto">
          <a:xfrm>
            <a:off x="6701424" y="1456633"/>
            <a:ext cx="5139671" cy="493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hangingPunct="0">
              <a:lnSpc>
                <a:spcPct val="103000"/>
              </a:lnSpc>
            </a:pPr>
            <a:r>
              <a:rPr lang="ru-RU" sz="2400" b="1" dirty="0" smtClean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Всестороннее исследование  </a:t>
            </a:r>
            <a:r>
              <a:rPr lang="ru-RU" sz="2400" b="1" dirty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процессов проявления и развития  способностей человека с научной точки зрения </a:t>
            </a:r>
            <a:r>
              <a:rPr lang="ru-RU" sz="2400" b="1" dirty="0" smtClean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и отработка методики их активизации, развития были произведены </a:t>
            </a:r>
            <a:r>
              <a:rPr lang="ru-RU" sz="2400" b="1" dirty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при реализации Государственной программы исследования феноменальных способностей человека под руководством  </a:t>
            </a:r>
            <a:r>
              <a:rPr lang="ru-RU" sz="2400" b="1" dirty="0" smtClean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Савина Алексея </a:t>
            </a:r>
            <a:r>
              <a:rPr lang="ru-RU" sz="2400" b="1" dirty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Юрьевича, </a:t>
            </a:r>
            <a:r>
              <a:rPr lang="ru-RU" sz="2400" b="1" dirty="0" smtClean="0">
                <a:solidFill>
                  <a:srgbClr val="3E3E3E"/>
                </a:solidFill>
                <a:cs typeface="Arial" pitchFamily="34" charset="0"/>
                <a:sym typeface="Arial" pitchFamily="34" charset="0"/>
              </a:rPr>
              <a:t>научное руководство Госпрограммой осуществлялось Бехтеревой Натальей Петровной.</a:t>
            </a:r>
            <a:endParaRPr lang="ru-RU" sz="2400" b="1" dirty="0">
              <a:solidFill>
                <a:srgbClr val="3E3E3E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895395" y="3192059"/>
            <a:ext cx="3127403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algn="just" hangingPunct="0">
              <a:buClr>
                <a:srgbClr val="4D1269"/>
              </a:buClr>
              <a:buSzPct val="125000"/>
              <a:defRPr sz="1400"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kern="0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endParaRPr sz="1700" kern="0" dirty="0">
              <a:solidFill>
                <a:schemeClr val="bg2">
                  <a:lumMod val="75000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024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57" y="1920650"/>
            <a:ext cx="4561756" cy="328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Прямоугольник 6"/>
          <p:cNvSpPr>
            <a:spLocks noChangeArrowheads="1"/>
          </p:cNvSpPr>
          <p:nvPr/>
        </p:nvSpPr>
        <p:spPr bwMode="auto">
          <a:xfrm>
            <a:off x="5547872" y="2367644"/>
            <a:ext cx="6293224" cy="39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504" tIns="56752" rIns="113504" bIns="56752">
            <a:spAutoFit/>
          </a:bodyPr>
          <a:lstStyle/>
          <a:p>
            <a:endParaRPr lang="ru-RU"/>
          </a:p>
        </p:txBody>
      </p:sp>
      <p:sp>
        <p:nvSpPr>
          <p:cNvPr id="10251" name="Прямоугольник 1"/>
          <p:cNvSpPr>
            <a:spLocks noChangeArrowheads="1"/>
          </p:cNvSpPr>
          <p:nvPr/>
        </p:nvSpPr>
        <p:spPr bwMode="auto">
          <a:xfrm>
            <a:off x="2159563" y="389687"/>
            <a:ext cx="8603048" cy="66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504" tIns="56752" rIns="113504" bIns="56752">
            <a:spAutoFit/>
          </a:bodyPr>
          <a:lstStyle/>
          <a:p>
            <a:pPr algn="ctr"/>
            <a:r>
              <a:rPr lang="ru-RU" sz="3600" b="1" dirty="0" smtClean="0"/>
              <a:t>Научные предпосылки проекта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711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970" y="274638"/>
            <a:ext cx="8316614" cy="1143000"/>
          </a:xfrm>
        </p:spPr>
        <p:txBody>
          <a:bodyPr/>
          <a:lstStyle/>
          <a:p>
            <a:r>
              <a:rPr lang="ru-RU" dirty="0" smtClean="0"/>
              <a:t>Научные предпосылки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0181" y="1569700"/>
            <a:ext cx="3708946" cy="480060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dirty="0"/>
              <a:t>На основе результатов исследований, А.Ю. Савиным, академиком РАЕН, ЕАЕН, была составлена программа «Гениальная Россия» с рекомендациями для разработки  образовательных программ, направленных на активизацию  интеллектуальных ресурсов человека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913" y="1681424"/>
            <a:ext cx="6748462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625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651</TotalTime>
  <Words>923</Words>
  <Application>Microsoft Office PowerPoint</Application>
  <PresentationFormat>Произвольный</PresentationFormat>
  <Paragraphs>131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проект  «Метапредметное обучение детей школьного возраста по мультинаправленной дополнительной общеобразовательной программе  в системе дополнительного образования» </vt:lpstr>
      <vt:lpstr>Конюхов  Игорь Николаевич – педагог дополнительного образования, методист  МБОУ ДО «ЦДТ Парус» г. Уфы </vt:lpstr>
      <vt:lpstr>Презентация PowerPoint</vt:lpstr>
      <vt:lpstr>Атлас новых профессий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Научные предпосылки</vt:lpstr>
      <vt:lpstr>Программа «Гениальная Россия»</vt:lpstr>
      <vt:lpstr>Практические приложения программы «Гениальная Россия»</vt:lpstr>
      <vt:lpstr>Практическое применение результатов исследований</vt:lpstr>
      <vt:lpstr>Презентация PowerPoint</vt:lpstr>
      <vt:lpstr>экспертиза инновации</vt:lpstr>
      <vt:lpstr>обмен опытом, трансляция, научная деятельность</vt:lpstr>
      <vt:lpstr>результаты участия учащихся деревни Подымалово Уфимского района  в конкурсных мероприятиях за 2014-2015 уч. год</vt:lpstr>
      <vt:lpstr>результаты участия учащихся объединения «Самоцветы России» ЦДТ «Парус» г.Уфы в конкурсных мероприятиях за 2015-2016 уч. год</vt:lpstr>
      <vt:lpstr>результаты участия учащихся объединения «Самоцветы России» ЦДТ «Парус» г. Уфы  в конкурсных мероприятиях за 2016-2017 уч. год</vt:lpstr>
      <vt:lpstr>результаты участия учащихся объединения «Самоцветы России» ЦДТ «Парус» г.Уфы в конкурсных мероприятиях за 2017-2018 уч.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Возможный путь активизации творческих способностей учащихся</dc:title>
  <dc:creator>И Конюхов</dc:creator>
  <cp:lastModifiedBy>Игорь</cp:lastModifiedBy>
  <cp:revision>70</cp:revision>
  <dcterms:created xsi:type="dcterms:W3CDTF">2016-02-02T13:33:37Z</dcterms:created>
  <dcterms:modified xsi:type="dcterms:W3CDTF">2018-11-26T07:03:42Z</dcterms:modified>
</cp:coreProperties>
</file>