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66" r:id="rId5"/>
    <p:sldId id="259" r:id="rId6"/>
    <p:sldId id="267" r:id="rId7"/>
    <p:sldId id="268" r:id="rId8"/>
    <p:sldId id="269" r:id="rId9"/>
    <p:sldId id="264" r:id="rId10"/>
    <p:sldId id="293" r:id="rId11"/>
    <p:sldId id="296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38" autoAdjust="0"/>
  </p:normalViewPr>
  <p:slideViewPr>
    <p:cSldViewPr>
      <p:cViewPr>
        <p:scale>
          <a:sx n="71" d="100"/>
          <a:sy n="71" d="100"/>
        </p:scale>
        <p:origin x="-135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76176" rIns="7935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Black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Leather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Tassel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Loafers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/>
            </a:r>
            <a:br>
              <a:rPr kumimoji="0" lang="ru-RU" sz="17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</a:br>
            <a:endParaRPr kumimoji="0" lang="ru-RU" sz="17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0B9B5E-369B-40C2-B48E-E713207CB50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C:\Users\катя  федорова\Desktop\фотки для презентации\medium_20100322125405470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3929066"/>
            <a:ext cx="3214710" cy="2920393"/>
          </a:xfrm>
          <a:prstGeom prst="rect">
            <a:avLst/>
          </a:prstGeom>
          <a:noFill/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3500430" y="2857496"/>
            <a:ext cx="4214842" cy="200026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92" y="-142900"/>
            <a:ext cx="11287204" cy="72152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7" name="Picture 5" descr="C:\Users\катя  федорова\Desktop\фотки для презентации\medium_20100322125405470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3429024" cy="3714752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2699792" y="476672"/>
            <a:ext cx="6768752" cy="6381328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«Технология творческой мастерской как способ формирования коммуникативных и познавательных компетенций в условиях реализации ФГОС нового поколения»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учитель</a:t>
            </a:r>
            <a:r>
              <a:rPr lang="ru-RU" sz="2400" b="1" i="1" dirty="0" smtClean="0">
                <a:solidFill>
                  <a:srgbClr val="FF0000"/>
                </a:solidFill>
              </a:rPr>
              <a:t>: Бирюкова Наталья </a:t>
            </a:r>
            <a:r>
              <a:rPr lang="ru-RU" sz="2400" b="1" i="1" dirty="0" smtClean="0">
                <a:solidFill>
                  <a:srgbClr val="FF0000"/>
                </a:solidFill>
              </a:rPr>
              <a:t>Николаевна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МОУ «СОШ №3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им.А.П.Иванова</a:t>
            </a:r>
            <a:r>
              <a:rPr lang="ru-RU" sz="2400" b="1" i="1" dirty="0" smtClean="0">
                <a:solidFill>
                  <a:srgbClr val="FF0000"/>
                </a:solidFill>
              </a:rPr>
              <a:t>»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г.Бежецк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-1214470"/>
            <a:ext cx="13716096" cy="8929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1772816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4000" b="1" i="1" dirty="0" smtClean="0">
                <a:solidFill>
                  <a:srgbClr val="002060"/>
                </a:solidFill>
              </a:rPr>
              <a:t>ТВОРЧЕСКИЙ ЭТАП</a:t>
            </a:r>
          </a:p>
          <a:p>
            <a:pPr marL="342900" indent="-342900" algn="ctr"/>
            <a:endParaRPr lang="ru-RU" sz="4000" b="1" i="1" dirty="0">
              <a:solidFill>
                <a:srgbClr val="002060"/>
              </a:solidFill>
            </a:endParaRPr>
          </a:p>
          <a:p>
            <a:pPr marL="342900" indent="-342900" algn="ctr"/>
            <a:r>
              <a:rPr lang="ru-RU" sz="4000" b="1" i="1" dirty="0" smtClean="0">
                <a:solidFill>
                  <a:srgbClr val="002060"/>
                </a:solidFill>
              </a:rPr>
              <a:t>СИНКВЕЙН</a:t>
            </a:r>
          </a:p>
          <a:p>
            <a:pPr marL="342900" indent="-342900" algn="ctr"/>
            <a:r>
              <a:rPr lang="ru-RU" sz="4000" b="1" i="1" dirty="0" smtClean="0">
                <a:solidFill>
                  <a:srgbClr val="002060"/>
                </a:solidFill>
              </a:rPr>
              <a:t>1)Понятие</a:t>
            </a:r>
          </a:p>
          <a:p>
            <a:pPr marL="342900" indent="-342900" algn="ctr"/>
            <a:r>
              <a:rPr lang="ru-RU" sz="4000" b="1" i="1" dirty="0" smtClean="0">
                <a:solidFill>
                  <a:srgbClr val="002060"/>
                </a:solidFill>
              </a:rPr>
              <a:t> 2</a:t>
            </a:r>
            <a:r>
              <a:rPr lang="ru-RU" sz="4000" b="1" i="1" dirty="0" smtClean="0">
                <a:solidFill>
                  <a:srgbClr val="002060"/>
                </a:solidFill>
              </a:rPr>
              <a:t>) 2- 3 прилагательных</a:t>
            </a:r>
          </a:p>
          <a:p>
            <a:pPr marL="342900" indent="-342900" algn="ctr"/>
            <a:r>
              <a:rPr lang="ru-RU" sz="4000" b="1" i="1" dirty="0" smtClean="0">
                <a:solidFill>
                  <a:srgbClr val="002060"/>
                </a:solidFill>
              </a:rPr>
              <a:t>3) 2- 3 глагола</a:t>
            </a:r>
          </a:p>
          <a:p>
            <a:pPr marL="342900" indent="-342900" algn="ctr"/>
            <a:r>
              <a:rPr lang="ru-RU" sz="4000" b="1" i="1" dirty="0" smtClean="0">
                <a:solidFill>
                  <a:srgbClr val="002060"/>
                </a:solidFill>
              </a:rPr>
              <a:t>4) Предложение или пословица</a:t>
            </a:r>
          </a:p>
          <a:p>
            <a:pPr marL="342900" indent="-342900" algn="ctr"/>
            <a:r>
              <a:rPr lang="ru-RU" sz="4000" b="1" i="1" dirty="0" smtClean="0">
                <a:solidFill>
                  <a:srgbClr val="002060"/>
                </a:solidFill>
              </a:rPr>
              <a:t>5) Существительное - вывод</a:t>
            </a:r>
          </a:p>
          <a:p>
            <a:pPr marL="342900" indent="-342900" algn="ctr"/>
            <a:endParaRPr lang="ru-RU" sz="4000" b="1" i="1" dirty="0" smtClean="0">
              <a:solidFill>
                <a:srgbClr val="002060"/>
              </a:solidFill>
            </a:endParaRPr>
          </a:p>
        </p:txBody>
      </p:sp>
      <p:pic>
        <p:nvPicPr>
          <p:cNvPr id="39938" name="Picture 2" descr="http://www.mrcbellechasse.qc.ca/mrc/meganet/media/images/image_m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624" y="-531440"/>
            <a:ext cx="2591780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1214470"/>
            <a:ext cx="10801200" cy="8929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324544" y="-819472"/>
            <a:ext cx="10009112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endParaRPr lang="ru-RU" sz="4000" b="1" i="1" dirty="0" smtClean="0">
              <a:solidFill>
                <a:srgbClr val="002060"/>
              </a:solidFill>
            </a:endParaRPr>
          </a:p>
          <a:p>
            <a:pPr marL="342900" indent="-342900" algn="ctr"/>
            <a:endParaRPr lang="ru-RU" sz="4000" b="1" i="1" dirty="0" smtClean="0">
              <a:solidFill>
                <a:srgbClr val="002060"/>
              </a:solidFill>
            </a:endParaRPr>
          </a:p>
          <a:p>
            <a:pPr marL="342900" indent="-342900" algn="ctr"/>
            <a:r>
              <a:rPr lang="ru-RU" sz="4000" b="1" i="1" dirty="0" smtClean="0">
                <a:solidFill>
                  <a:srgbClr val="002060"/>
                </a:solidFill>
              </a:rPr>
              <a:t>ПОДВЕДЕНИЕ </a:t>
            </a:r>
            <a:r>
              <a:rPr lang="ru-RU" sz="4000" b="1" i="1" dirty="0" smtClean="0">
                <a:solidFill>
                  <a:srgbClr val="002060"/>
                </a:solidFill>
              </a:rPr>
              <a:t>ИТОГОВ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pPr marL="342900" indent="-342900" algn="ctr"/>
            <a:r>
              <a:rPr lang="ru-RU" sz="2800" b="1" i="1" dirty="0" smtClean="0">
                <a:solidFill>
                  <a:srgbClr val="FF0000"/>
                </a:solidFill>
              </a:rPr>
              <a:t>Творческая мастерская актуальна для предметов гуманитарного цикла;</a:t>
            </a:r>
          </a:p>
          <a:p>
            <a:pPr marL="342900" indent="-342900" algn="ctr"/>
            <a:endParaRPr lang="ru-RU" sz="2800" b="1" i="1" dirty="0" smtClean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sz="2800" b="1" i="1" dirty="0" smtClean="0">
                <a:solidFill>
                  <a:srgbClr val="FF0000"/>
                </a:solidFill>
              </a:rPr>
              <a:t>Она взывает к образному творческому мышлению и чувствам;</a:t>
            </a:r>
          </a:p>
          <a:p>
            <a:pPr marL="342900" indent="-342900" algn="ctr"/>
            <a:endParaRPr lang="ru-RU" sz="2800" b="1" i="1" dirty="0" smtClean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sz="2800" b="1" i="1" dirty="0" smtClean="0">
                <a:solidFill>
                  <a:srgbClr val="FF0000"/>
                </a:solidFill>
              </a:rPr>
              <a:t>Она позволяет обсудить  важные нравственные проблемы;</a:t>
            </a:r>
          </a:p>
          <a:p>
            <a:pPr marL="342900" indent="-342900" algn="ctr"/>
            <a:endParaRPr lang="ru-RU" sz="2800" b="1" i="1" dirty="0" smtClean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sz="2800" b="1" i="1" dirty="0" smtClean="0">
                <a:solidFill>
                  <a:srgbClr val="FF0000"/>
                </a:solidFill>
              </a:rPr>
              <a:t>Она позволяет научить ученика думать, рассуждать, </a:t>
            </a:r>
            <a:r>
              <a:rPr lang="ru-RU" sz="2800" b="1" i="1" dirty="0" smtClean="0">
                <a:solidFill>
                  <a:srgbClr val="FF0000"/>
                </a:solidFill>
              </a:rPr>
              <a:t>мыслить</a:t>
            </a:r>
            <a:r>
              <a:rPr lang="ru-RU" sz="2800" b="1" i="1" dirty="0" smtClean="0">
                <a:solidFill>
                  <a:srgbClr val="FF0000"/>
                </a:solidFill>
              </a:rPr>
              <a:t>;</a:t>
            </a:r>
          </a:p>
          <a:p>
            <a:pPr marL="342900" indent="-342900" algn="ctr"/>
            <a:r>
              <a:rPr lang="ru-RU" sz="2800" b="1" i="1" dirty="0" smtClean="0">
                <a:solidFill>
                  <a:srgbClr val="FF0000"/>
                </a:solidFill>
              </a:rPr>
              <a:t>Творческая мастерская формирует коммуникативные и познавательные компетенции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342900" indent="-342900" algn="ctr"/>
            <a:endParaRPr lang="ru-RU" sz="4000" b="1" i="1" dirty="0" smtClean="0">
              <a:solidFill>
                <a:srgbClr val="002060"/>
              </a:solidFill>
            </a:endParaRPr>
          </a:p>
          <a:p>
            <a:pPr marL="342900" indent="-342900" algn="ctr"/>
            <a:endParaRPr lang="ru-RU" sz="4000" b="1" i="1" dirty="0" smtClean="0">
              <a:solidFill>
                <a:srgbClr val="002060"/>
              </a:solidFill>
            </a:endParaRPr>
          </a:p>
          <a:p>
            <a:pPr marL="342900" indent="-342900" algn="ctr"/>
            <a:endParaRPr lang="ru-RU" sz="4000" b="1" i="1" dirty="0" smtClean="0">
              <a:solidFill>
                <a:srgbClr val="002060"/>
              </a:solidFill>
            </a:endParaRPr>
          </a:p>
          <a:p>
            <a:pPr marL="342900" indent="-342900" algn="ctr"/>
            <a:endParaRPr lang="ru-RU" sz="40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-1214470"/>
            <a:ext cx="13716096" cy="8929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324544" y="836712"/>
            <a:ext cx="1173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4000" b="1" i="1" dirty="0" smtClean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39938" name="Picture 2" descr="http://www.mrcbellechasse.qc.ca/mrc/meganet/media/images/image_m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8064896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-1214470"/>
            <a:ext cx="13716096" cy="8929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643182"/>
            <a:ext cx="6858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4000" b="1" i="1" dirty="0" smtClean="0">
                <a:solidFill>
                  <a:srgbClr val="002060"/>
                </a:solidFill>
              </a:rPr>
              <a:t>Целевая  аудитория:</a:t>
            </a:r>
          </a:p>
          <a:p>
            <a:pPr marL="342900" indent="-342900"/>
            <a:endParaRPr lang="ru-RU" sz="2400" b="1" i="1" dirty="0">
              <a:solidFill>
                <a:srgbClr val="00B050"/>
              </a:solidFill>
            </a:endParaRPr>
          </a:p>
          <a:p>
            <a:pPr marL="342900" indent="-342900"/>
            <a:r>
              <a:rPr lang="ru-RU" sz="2400" b="1" i="1" dirty="0" smtClean="0">
                <a:solidFill>
                  <a:srgbClr val="00B050"/>
                </a:solidFill>
              </a:rPr>
              <a:t>                   ПЕДАГОГИЧЕСКИЕ РАБОТНИКИ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-1214470"/>
            <a:ext cx="13716096" cy="8929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643182"/>
            <a:ext cx="6858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i="1" dirty="0" smtClean="0">
                <a:solidFill>
                  <a:srgbClr val="7030A0"/>
                </a:solidFill>
              </a:rPr>
              <a:t>ЦЕЛИ</a:t>
            </a:r>
            <a:r>
              <a:rPr lang="ru-RU" sz="2400" b="1" i="1" dirty="0" smtClean="0">
                <a:solidFill>
                  <a:srgbClr val="00B050"/>
                </a:solidFill>
              </a:rPr>
              <a:t>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B050"/>
                </a:solidFill>
              </a:rPr>
              <a:t>Познакомиться с понятием творческой мастерской </a:t>
            </a:r>
            <a:r>
              <a:rPr lang="ru-RU" sz="2400" b="1" i="1" dirty="0" smtClean="0">
                <a:solidFill>
                  <a:srgbClr val="00B050"/>
                </a:solidFill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B050"/>
                </a:solidFill>
              </a:rPr>
              <a:t>Изучить алгоритм построения уроков по технологии творческой мастерской;</a:t>
            </a:r>
            <a:endParaRPr lang="ru-RU" sz="2400" b="1" i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B050"/>
                </a:solidFill>
              </a:rPr>
              <a:t>Научиться </a:t>
            </a:r>
            <a:r>
              <a:rPr lang="ru-RU" sz="2400" b="1" i="1" dirty="0" smtClean="0">
                <a:solidFill>
                  <a:srgbClr val="00B050"/>
                </a:solidFill>
              </a:rPr>
              <a:t>строить уроки по технологии творческой </a:t>
            </a:r>
            <a:r>
              <a:rPr lang="ru-RU" sz="2400" b="1" i="1" dirty="0" smtClean="0">
                <a:solidFill>
                  <a:srgbClr val="00B050"/>
                </a:solidFill>
              </a:rPr>
              <a:t>мастерской;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B050"/>
                </a:solidFill>
              </a:rPr>
              <a:t>Выявить особенности данной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педтехнологии</a:t>
            </a:r>
            <a:r>
              <a:rPr lang="ru-RU" sz="2400" b="1" i="1" dirty="0" smtClean="0">
                <a:solidFill>
                  <a:srgbClr val="00B050"/>
                </a:solidFill>
              </a:rPr>
              <a:t>, которые удачно реализуются в условиях ФГОС нового поколения.</a:t>
            </a:r>
            <a:endParaRPr lang="ru-RU" sz="24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-1214470"/>
            <a:ext cx="13716096" cy="8929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540568" y="548680"/>
            <a:ext cx="10585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i="1" dirty="0" smtClean="0">
                <a:solidFill>
                  <a:srgbClr val="00B050"/>
                </a:solidFill>
              </a:rPr>
              <a:t>Технология творческой мастерской – это далеко не новая технология. </a:t>
            </a:r>
            <a:endParaRPr lang="ru-RU" sz="2400" b="1" i="1" dirty="0" smtClean="0">
              <a:solidFill>
                <a:srgbClr val="00B050"/>
              </a:solidFill>
            </a:endParaRPr>
          </a:p>
          <a:p>
            <a:pPr marL="342900" indent="-342900" algn="ctr"/>
            <a:r>
              <a:rPr lang="ru-RU" sz="2400" b="1" i="1" dirty="0" smtClean="0">
                <a:solidFill>
                  <a:srgbClr val="00B050"/>
                </a:solidFill>
              </a:rPr>
              <a:t>Разработана группой французских педагогов в конце 80-х годов 20 века.</a:t>
            </a:r>
          </a:p>
          <a:p>
            <a:pPr marL="342900" indent="-342900" algn="ctr"/>
            <a:r>
              <a:rPr lang="ru-RU" sz="2400" b="1" i="1" dirty="0" smtClean="0">
                <a:solidFill>
                  <a:srgbClr val="00B050"/>
                </a:solidFill>
              </a:rPr>
              <a:t>Эта технология удачна в условиях ФГОС нового поколения, так как реализует системно-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деятельностный</a:t>
            </a:r>
            <a:r>
              <a:rPr lang="ru-RU" sz="2400" b="1" i="1" dirty="0" smtClean="0">
                <a:solidFill>
                  <a:srgbClr val="00B050"/>
                </a:solidFill>
              </a:rPr>
              <a:t> подход в обучении. Творческая мастерская позволяет формировать  речевые навыки, умение думать, рассуждать. Кроме того, данная технология формирует познавательные компетенции, развивает кругозор обучающихся и 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F:\5e559623982c133493547c7d81d52f1b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144"/>
            <a:ext cx="3600450" cy="2132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9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-1821693"/>
            <a:ext cx="13716096" cy="8929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252536" y="1412776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rgbClr val="00B050"/>
                </a:solidFill>
              </a:rPr>
              <a:t>Творческая мастерская – это педагогическая технология очень удачная для предметов гуманитарного цикла.</a:t>
            </a:r>
          </a:p>
          <a:p>
            <a:pPr marL="342900" indent="-342900"/>
            <a:endParaRPr lang="ru-RU" sz="2400" b="1" i="1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ru-RU" sz="2400" b="1" i="1" dirty="0" smtClean="0">
                <a:solidFill>
                  <a:srgbClr val="00B050"/>
                </a:solidFill>
              </a:rPr>
              <a:t>Творческая мастерская – это технология, которая позволяет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самореализоваться</a:t>
            </a:r>
            <a:r>
              <a:rPr lang="ru-RU" sz="2400" b="1" i="1" dirty="0" smtClean="0">
                <a:solidFill>
                  <a:srgbClr val="00B050"/>
                </a:solidFill>
              </a:rPr>
              <a:t> и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самораскрыться</a:t>
            </a:r>
            <a:r>
              <a:rPr lang="ru-RU" sz="2400" b="1" i="1" dirty="0" smtClean="0">
                <a:solidFill>
                  <a:srgbClr val="00B050"/>
                </a:solidFill>
              </a:rPr>
              <a:t> каждому ученику.</a:t>
            </a:r>
          </a:p>
          <a:p>
            <a:pPr marL="342900" indent="-342900"/>
            <a:endParaRPr lang="ru-RU" sz="2400" b="1" i="1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ru-RU" sz="2400" b="1" i="1" dirty="0" smtClean="0">
                <a:solidFill>
                  <a:srgbClr val="00B050"/>
                </a:solidFill>
              </a:rPr>
              <a:t>Учитель- мастер, творец, созидатель в ходе работы мастерской.</a:t>
            </a:r>
          </a:p>
          <a:p>
            <a:pPr marL="342900" indent="-342900"/>
            <a:endParaRPr lang="ru-RU" sz="2400" b="1" i="1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ru-RU" sz="2400" b="1" i="1" dirty="0" smtClean="0">
                <a:solidFill>
                  <a:srgbClr val="00B050"/>
                </a:solidFill>
              </a:rPr>
              <a:t>Мастерские позволяют воспитывать нравственные, духовные и патриотические </a:t>
            </a:r>
            <a:r>
              <a:rPr lang="ru-RU" sz="2400" b="1" i="1" dirty="0" smtClean="0">
                <a:solidFill>
                  <a:srgbClr val="00B050"/>
                </a:solidFill>
              </a:rPr>
              <a:t>качества и формировать коммуникативные и познавательные компетенции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-1214470"/>
            <a:ext cx="13716096" cy="8929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227687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5" name="Picture 2" descr="H:\учитель года\фото\грамоты\грамоты\2016-01-27 2\2 00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45598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:\учитель года\фото\грамоты\грамоты\2016-01-27 9\9 001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41438"/>
            <a:ext cx="33845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9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-1214470"/>
            <a:ext cx="13716096" cy="8929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64318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5" name="Picture 3" descr="H:\учитель года\фото\грамоты\грамоты\2016-01-27 13\13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284"/>
            <a:ext cx="3300413" cy="489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:\учитель года\фото\грамоты\грамоты\2016-01-27 41\41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7284764" cy="52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9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-1214470"/>
            <a:ext cx="13716096" cy="8929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1124744"/>
            <a:ext cx="767692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i="1" dirty="0" smtClean="0">
                <a:solidFill>
                  <a:srgbClr val="00B050"/>
                </a:solidFill>
              </a:rPr>
              <a:t>Правильный подбор темы для творческой мастерской- это важный момент.</a:t>
            </a:r>
          </a:p>
          <a:p>
            <a:pPr marL="342900" indent="-342900" algn="ctr"/>
            <a:r>
              <a:rPr lang="ru-RU" sz="2400" b="1" i="1" dirty="0" smtClean="0">
                <a:solidFill>
                  <a:srgbClr val="00B050"/>
                </a:solidFill>
              </a:rPr>
              <a:t>Тема должна быть интересной, актуальной и создавать проблемную ситуацию.</a:t>
            </a:r>
          </a:p>
          <a:p>
            <a:pPr marL="342900" indent="-342900" algn="ctr"/>
            <a:endParaRPr lang="ru-RU" sz="2400" b="1" i="1" dirty="0" smtClean="0">
              <a:solidFill>
                <a:srgbClr val="00B050"/>
              </a:solidFill>
            </a:endParaRPr>
          </a:p>
          <a:p>
            <a:pPr marL="342900" indent="-342900" algn="ctr"/>
            <a:r>
              <a:rPr lang="ru-RU" sz="2400" b="1" i="1" dirty="0" smtClean="0">
                <a:solidFill>
                  <a:srgbClr val="00B050"/>
                </a:solidFill>
              </a:rPr>
              <a:t>ПРИМЕРЫ ТЕМ:</a:t>
            </a:r>
          </a:p>
          <a:p>
            <a:pPr marL="342900" indent="-342900" algn="ctr"/>
            <a:r>
              <a:rPr lang="ru-RU" sz="2400" b="1" i="1" dirty="0" smtClean="0">
                <a:solidFill>
                  <a:srgbClr val="00B050"/>
                </a:solidFill>
              </a:rPr>
              <a:t>1) «Любовь – волшебная страна» (Образ Катерины в пьесе А.Н.Островского «Гроза»)</a:t>
            </a:r>
          </a:p>
          <a:p>
            <a:pPr marL="342900" indent="-342900" algn="ctr"/>
            <a:r>
              <a:rPr lang="ru-RU" sz="2400" b="1" i="1" dirty="0" smtClean="0">
                <a:solidFill>
                  <a:srgbClr val="00B050"/>
                </a:solidFill>
              </a:rPr>
              <a:t>2) «Люблю тебя, Петра творенье!» ( Петербург Достоевского в романе «преступление и наказание»)</a:t>
            </a:r>
          </a:p>
          <a:p>
            <a:pPr marL="457200" indent="-457200" algn="ctr">
              <a:buAutoNum type="arabicParenR" startAt="3"/>
            </a:pPr>
            <a:r>
              <a:rPr lang="ru-RU" sz="2400" b="1" i="1" dirty="0" smtClean="0">
                <a:solidFill>
                  <a:srgbClr val="00B050"/>
                </a:solidFill>
              </a:rPr>
              <a:t>«Что есть красота!» (Женские образы в романе Л.Н.Толстого «Война и мир»)</a:t>
            </a:r>
          </a:p>
          <a:p>
            <a:pPr marL="457200" indent="-457200" algn="ctr">
              <a:buAutoNum type="arabicParenR" startAt="3"/>
            </a:pPr>
            <a:r>
              <a:rPr lang="ru-RU" sz="2400" b="1" i="1" dirty="0" smtClean="0">
                <a:solidFill>
                  <a:srgbClr val="00B050"/>
                </a:solidFill>
              </a:rPr>
              <a:t>«С чего начинается Родина?» (Поэма Н.А.Некрасова «Дедушка»)</a:t>
            </a:r>
          </a:p>
          <a:p>
            <a:pPr marL="457200" indent="-457200" algn="ctr">
              <a:buAutoNum type="arabicParenR" startAt="3"/>
            </a:pPr>
            <a:endParaRPr lang="ru-RU" sz="2400" b="1" i="1" dirty="0" smtClean="0">
              <a:solidFill>
                <a:srgbClr val="00B050"/>
              </a:solidFill>
            </a:endParaRPr>
          </a:p>
          <a:p>
            <a:pPr marL="457200" indent="-457200" algn="ctr">
              <a:buAutoNum type="arabicParenR" startAt="3"/>
            </a:pPr>
            <a:endParaRPr lang="ru-RU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-2071750"/>
            <a:ext cx="13716096" cy="8929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692696"/>
            <a:ext cx="6858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i="1" dirty="0" smtClean="0">
                <a:solidFill>
                  <a:srgbClr val="002060"/>
                </a:solidFill>
              </a:rPr>
              <a:t>АЛГОРИТМ ТВОРЧЕСКОЙ МАСТЕРСКОЙ</a:t>
            </a:r>
          </a:p>
          <a:p>
            <a:pPr marL="342900" indent="-342900" algn="ctr"/>
            <a:endParaRPr lang="ru-RU" sz="2400" b="1" i="1" dirty="0">
              <a:solidFill>
                <a:srgbClr val="002060"/>
              </a:solidFill>
            </a:endParaRPr>
          </a:p>
          <a:p>
            <a:pPr marL="457200" lvl="0" indent="-457200">
              <a:buAutoNum type="arabicParenR"/>
            </a:pPr>
            <a:r>
              <a:rPr lang="ru-RU" sz="2400" b="1" i="1" dirty="0" smtClean="0">
                <a:solidFill>
                  <a:srgbClr val="00B050"/>
                </a:solidFill>
              </a:rPr>
              <a:t>Работа </a:t>
            </a:r>
            <a:r>
              <a:rPr lang="ru-RU" sz="2400" b="1" i="1" dirty="0">
                <a:solidFill>
                  <a:srgbClr val="00B050"/>
                </a:solidFill>
              </a:rPr>
              <a:t>с </a:t>
            </a:r>
            <a:r>
              <a:rPr lang="ru-RU" sz="2400" b="1" i="1" dirty="0" smtClean="0">
                <a:solidFill>
                  <a:srgbClr val="00B050"/>
                </a:solidFill>
              </a:rPr>
              <a:t>ассоциациями;</a:t>
            </a:r>
          </a:p>
          <a:p>
            <a:pPr marL="457200" lvl="0" indent="-457200">
              <a:buAutoNum type="arabicParenR"/>
            </a:pPr>
            <a:r>
              <a:rPr lang="ru-RU" sz="2400" b="1" i="1" dirty="0" smtClean="0">
                <a:solidFill>
                  <a:srgbClr val="00B050"/>
                </a:solidFill>
              </a:rPr>
              <a:t>Социализация;</a:t>
            </a:r>
          </a:p>
          <a:p>
            <a:pPr marL="457200" lvl="0" indent="-457200">
              <a:buAutoNum type="arabicParenR"/>
            </a:pPr>
            <a:r>
              <a:rPr lang="ru-RU" sz="2400" b="1" i="1" dirty="0" smtClean="0">
                <a:solidFill>
                  <a:srgbClr val="00B050"/>
                </a:solidFill>
              </a:rPr>
              <a:t>Углубление </a:t>
            </a:r>
            <a:r>
              <a:rPr lang="ru-RU" sz="2400" b="1" i="1" dirty="0">
                <a:solidFill>
                  <a:srgbClr val="00B050"/>
                </a:solidFill>
              </a:rPr>
              <a:t>в </a:t>
            </a:r>
            <a:r>
              <a:rPr lang="ru-RU" sz="2400" b="1" i="1" dirty="0" smtClean="0">
                <a:solidFill>
                  <a:srgbClr val="00B050"/>
                </a:solidFill>
              </a:rPr>
              <a:t>ассоциации;</a:t>
            </a:r>
          </a:p>
          <a:p>
            <a:pPr marL="457200" lvl="0" indent="-457200">
              <a:buAutoNum type="arabicParenR"/>
            </a:pPr>
            <a:r>
              <a:rPr lang="ru-RU" sz="2400" b="1" i="1" dirty="0" smtClean="0">
                <a:solidFill>
                  <a:srgbClr val="00B050"/>
                </a:solidFill>
              </a:rPr>
              <a:t>Социализация;</a:t>
            </a:r>
          </a:p>
          <a:p>
            <a:pPr marL="457200" lvl="0" indent="-457200">
              <a:buAutoNum type="arabicParenR"/>
            </a:pPr>
            <a:r>
              <a:rPr lang="ru-RU" sz="2400" b="1" i="1" dirty="0" smtClean="0">
                <a:solidFill>
                  <a:srgbClr val="00B050"/>
                </a:solidFill>
              </a:rPr>
              <a:t>Разрыв;</a:t>
            </a:r>
          </a:p>
          <a:p>
            <a:pPr marL="457200" lvl="0" indent="-457200">
              <a:buAutoNum type="arabicParenR"/>
            </a:pPr>
            <a:r>
              <a:rPr lang="ru-RU" sz="2400" b="1" i="1" dirty="0" smtClean="0">
                <a:solidFill>
                  <a:srgbClr val="00B050"/>
                </a:solidFill>
              </a:rPr>
              <a:t>Афиширование результатов;</a:t>
            </a:r>
          </a:p>
          <a:p>
            <a:pPr marL="457200" lvl="0" indent="-457200">
              <a:buAutoNum type="arabicParenR"/>
            </a:pPr>
            <a:r>
              <a:rPr lang="ru-RU" sz="2400" b="1" i="1" dirty="0" smtClean="0">
                <a:solidFill>
                  <a:srgbClr val="00B050"/>
                </a:solidFill>
              </a:rPr>
              <a:t>Осмысление материала;</a:t>
            </a:r>
          </a:p>
          <a:p>
            <a:pPr marL="457200" lvl="0" indent="-457200">
              <a:buAutoNum type="arabicParenR"/>
            </a:pPr>
            <a:r>
              <a:rPr lang="ru-RU" sz="2400" b="1" i="1" dirty="0" smtClean="0">
                <a:solidFill>
                  <a:srgbClr val="00B050"/>
                </a:solidFill>
              </a:rPr>
              <a:t>Творческий этап;</a:t>
            </a:r>
          </a:p>
          <a:p>
            <a:pPr marL="457200" lvl="0" indent="-457200">
              <a:buAutoNum type="arabicParenR"/>
            </a:pPr>
            <a:r>
              <a:rPr lang="ru-RU" sz="2400" b="1" i="1" dirty="0" smtClean="0">
                <a:solidFill>
                  <a:srgbClr val="00B050"/>
                </a:solidFill>
              </a:rPr>
              <a:t>Рефлексия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584</TotalTime>
  <Words>379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  федорова</dc:creator>
  <cp:lastModifiedBy>Пользователь</cp:lastModifiedBy>
  <cp:revision>37</cp:revision>
  <dcterms:created xsi:type="dcterms:W3CDTF">2015-03-22T12:14:27Z</dcterms:created>
  <dcterms:modified xsi:type="dcterms:W3CDTF">2016-10-13T13:20:53Z</dcterms:modified>
</cp:coreProperties>
</file>